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05" r:id="rId4"/>
    <p:sldId id="301" r:id="rId5"/>
    <p:sldId id="265" r:id="rId6"/>
    <p:sldId id="302" r:id="rId7"/>
    <p:sldId id="303" r:id="rId8"/>
    <p:sldId id="304" r:id="rId9"/>
    <p:sldId id="306" r:id="rId10"/>
    <p:sldId id="260" r:id="rId11"/>
    <p:sldId id="266" r:id="rId12"/>
    <p:sldId id="273" r:id="rId13"/>
    <p:sldId id="269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4660"/>
  </p:normalViewPr>
  <p:slideViewPr>
    <p:cSldViewPr>
      <p:cViewPr varScale="1">
        <p:scale>
          <a:sx n="87" d="100"/>
          <a:sy n="87" d="100"/>
        </p:scale>
        <p:origin x="10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14E9A-1426-4CD1-8B49-A37E140E9D8D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C1365-91CF-4B8F-A1B8-8A73BA65E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60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24E1-E874-4467-814E-3C17256EAD9A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4DE00-9B3F-4162-9B2D-3BAA7A651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54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05D6-F3F2-4E5C-B4D3-A3F5C50C928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07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05D6-F3F2-4E5C-B4D3-A3F5C50C928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21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96" indent="-228596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05D6-F3F2-4E5C-B4D3-A3F5C50C928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60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96" indent="-228596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05D6-F3F2-4E5C-B4D3-A3F5C50C928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34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05D6-F3F2-4E5C-B4D3-A3F5C50C928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22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3B318D-76A1-4A30-B632-58B14CD8B7E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42643A-260F-432E-B23D-75683EDD31C6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F95BAD-DBE0-411C-9101-745633385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bb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P-3 is </a:t>
            </a:r>
            <a:r>
              <a:rPr lang="en-US" u="sng" dirty="0" smtClean="0"/>
              <a:t>one way</a:t>
            </a:r>
            <a:r>
              <a:rPr lang="en-US" dirty="0" smtClean="0"/>
              <a:t> for refugees from </a:t>
            </a:r>
            <a:r>
              <a:rPr lang="en-US" u="sng" dirty="0" smtClean="0"/>
              <a:t>designated nationalities</a:t>
            </a:r>
            <a:r>
              <a:rPr lang="en-US" dirty="0" smtClean="0"/>
              <a:t> to access resettlement to US</a:t>
            </a:r>
          </a:p>
          <a:p>
            <a:endParaRPr lang="en-US" dirty="0" smtClean="0"/>
          </a:p>
          <a:p>
            <a:r>
              <a:rPr lang="en-US" dirty="0" smtClean="0"/>
              <a:t>It is an access channel, it does NOT REPLACE adjudication and approval – simply is a first step</a:t>
            </a:r>
          </a:p>
          <a:p>
            <a:endParaRPr lang="en-US" dirty="0"/>
          </a:p>
          <a:p>
            <a:r>
              <a:rPr lang="en-US" dirty="0" smtClean="0"/>
              <a:t>P-3 applicants still must have a refugee claim and go through same processing as other USRAP applicants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Introduction to P-3 and the New AOR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100000">
              <a:schemeClr val="tx1"/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1480" y="838200"/>
            <a:ext cx="373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AOR for parents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/>
            <a:endParaRPr lang="en-US" sz="2400" dirty="0">
              <a:solidFill>
                <a:schemeClr val="bg1"/>
              </a:solidFill>
            </a:endParaRPr>
          </a:p>
          <a:p>
            <a:pPr eaLnBrk="1" hangingPunct="1"/>
            <a:endParaRPr lang="en-US" sz="24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Derivative refugees and asylees (RE2, RE3, AS2, AS3) eligible to file AOR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/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5 years to file 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Requires DNA testing for claimed biological relationships</a:t>
            </a:r>
          </a:p>
        </p:txBody>
      </p:sp>
      <p:sp>
        <p:nvSpPr>
          <p:cNvPr id="3" name="Rectangle 2"/>
          <p:cNvSpPr/>
          <p:nvPr/>
        </p:nvSpPr>
        <p:spPr>
          <a:xfrm>
            <a:off x="4876800" y="838200"/>
            <a:ext cx="381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I-730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beneficiaries are unable to file for their parents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I-730 beneficiaries only have to establish relationship – not refugee claim</a:t>
            </a:r>
          </a:p>
          <a:p>
            <a:pPr eaLnBrk="1" hangingPunct="1"/>
            <a:endParaRPr lang="en-US" sz="24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2 years to file</a:t>
            </a:r>
          </a:p>
          <a:p>
            <a:pPr eaLnBrk="1" hangingPunct="1"/>
            <a:endParaRPr lang="en-US" sz="24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Adjudicating officer may request DNA testing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P-3 compared to I-730 (Visa 92/93)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After receiving letter from RSC, Anchors in US must go to an American Association of Blood Banks (AABB) accredited lab  </a:t>
            </a:r>
          </a:p>
          <a:p>
            <a:r>
              <a:rPr lang="en-US" dirty="0" smtClean="0"/>
              <a:t>Visit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www.aabb.org</a:t>
            </a:r>
            <a:r>
              <a:rPr lang="en-US" dirty="0" smtClean="0"/>
              <a:t>, search “DNA Testing” for list of AABB-accredited testing facilities</a:t>
            </a:r>
          </a:p>
          <a:p>
            <a:r>
              <a:rPr lang="en-US" dirty="0" smtClean="0"/>
              <a:t>Contact testing facilities for information on where and how to initiate DNA testing</a:t>
            </a:r>
          </a:p>
          <a:p>
            <a:r>
              <a:rPr lang="en-US" dirty="0" smtClean="0"/>
              <a:t>Cost – about $440 for the first person, and $220 for each additional test.  (Prices will vary)</a:t>
            </a:r>
          </a:p>
          <a:p>
            <a:r>
              <a:rPr lang="en-US" dirty="0" smtClean="0"/>
              <a:t>Anchors pay directly to the lab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Counseling: Initiating DNA Testing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Positive DNA test results </a:t>
            </a:r>
            <a:r>
              <a:rPr lang="en-US" u="sng" dirty="0" smtClean="0"/>
              <a:t>do not mean the case is approved for resettlement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Positive results provide applicants </a:t>
            </a:r>
            <a:r>
              <a:rPr lang="en-US" u="sng" dirty="0" smtClean="0"/>
              <a:t>access to the USRAP</a:t>
            </a:r>
            <a:r>
              <a:rPr lang="en-US" dirty="0" smtClean="0"/>
              <a:t>; they will still need to have CIS interview and go through the same steps as all other overseas cases.</a:t>
            </a:r>
          </a:p>
          <a:p>
            <a:endParaRPr lang="en-US" dirty="0" smtClean="0"/>
          </a:p>
          <a:p>
            <a:r>
              <a:rPr lang="en-US" dirty="0" smtClean="0"/>
              <a:t>RAVU may approve access for some individuals and deny others from the same AOR,  if there are mixed DNA test results.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Counseling: DNA Results (Cont’d)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PRM will reimburse Anchors for DNA testing if and only if </a:t>
            </a:r>
            <a:r>
              <a:rPr lang="en-US" b="1" u="sng" dirty="0" smtClean="0"/>
              <a:t>ALL</a:t>
            </a:r>
            <a:r>
              <a:rPr lang="en-US" dirty="0" smtClean="0"/>
              <a:t> claimed and tested biological relationships are confirmed by DNA results.</a:t>
            </a:r>
          </a:p>
          <a:p>
            <a:r>
              <a:rPr lang="en-US" dirty="0" smtClean="0"/>
              <a:t>Reimbursement will be made by IOM and sent directly to the Anchor</a:t>
            </a:r>
          </a:p>
          <a:p>
            <a:r>
              <a:rPr lang="en-US" dirty="0" smtClean="0"/>
              <a:t>Anchor does not need to file for reimbursement</a:t>
            </a:r>
          </a:p>
          <a:p>
            <a:r>
              <a:rPr lang="en-US" dirty="0" smtClean="0"/>
              <a:t>Reimbursement should be made within six weeks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Counseling: Reimbursement Policy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Counseling is key to ensuring integrity of the P-3 and AOR process.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Implications of fraud – for anchors, and the P-3 program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Anchors must get tested via an AABB-accredited lab, and must pay costs directly.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A positive DNA test result does not mean applicants are approved for resettlement.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Anchors will be reimbursed only if DNA testing confirms </a:t>
            </a:r>
            <a:r>
              <a:rPr lang="en-US" u="sng" dirty="0" smtClean="0"/>
              <a:t>all</a:t>
            </a:r>
            <a:r>
              <a:rPr lang="en-US" dirty="0" smtClean="0"/>
              <a:t> claimed biological relationships.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Counseling: Review of Key Messages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76672"/>
          </a:xfrm>
        </p:spPr>
        <p:txBody>
          <a:bodyPr>
            <a:normAutofit/>
          </a:bodyPr>
          <a:lstStyle/>
          <a:p>
            <a:r>
              <a:rPr lang="en-US" dirty="0" smtClean="0"/>
              <a:t>New AOR form – official federal document</a:t>
            </a:r>
          </a:p>
          <a:p>
            <a:endParaRPr lang="en-US" dirty="0"/>
          </a:p>
          <a:p>
            <a:r>
              <a:rPr lang="en-US" dirty="0" smtClean="0"/>
              <a:t>Minimum age for filing – 18 years old</a:t>
            </a:r>
          </a:p>
          <a:p>
            <a:endParaRPr lang="en-US" dirty="0"/>
          </a:p>
          <a:p>
            <a:r>
              <a:rPr lang="en-US" dirty="0" smtClean="0"/>
              <a:t>Filing deadline – 5 years</a:t>
            </a:r>
          </a:p>
          <a:p>
            <a:endParaRPr lang="en-US" dirty="0"/>
          </a:p>
          <a:p>
            <a:r>
              <a:rPr lang="en-US" u="sng" dirty="0" smtClean="0"/>
              <a:t>DNA Testing</a:t>
            </a:r>
            <a:r>
              <a:rPr lang="en-US" dirty="0" smtClean="0"/>
              <a:t> for claimed biological relationships (i.e., parent-child)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Digital photos of all Qualifying Family Members and derivatives will be required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The New P-3 Program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78363"/>
          </a:xfrm>
        </p:spPr>
        <p:txBody>
          <a:bodyPr rtlCol="0">
            <a:normAutofit lnSpcReduction="10000"/>
          </a:bodyPr>
          <a:lstStyle/>
          <a:p>
            <a:pPr marL="109728" indent="0">
              <a:buNone/>
              <a:defRPr/>
            </a:pPr>
            <a:r>
              <a:rPr lang="en-US" sz="2000" dirty="0" smtClean="0"/>
              <a:t>A </a:t>
            </a:r>
            <a:r>
              <a:rPr lang="en-US" sz="2000" dirty="0"/>
              <a:t>local office must attach copies of documents that provide proof of the filer’s current legal immigration status in the United </a:t>
            </a:r>
            <a:r>
              <a:rPr lang="en-US" sz="2000" dirty="0" smtClean="0"/>
              <a:t>States.</a:t>
            </a:r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sz="2000" dirty="0" smtClean="0"/>
              <a:t>Acceptable </a:t>
            </a:r>
            <a:r>
              <a:rPr lang="en-US" sz="2000" dirty="0"/>
              <a:t>proof of legal status</a:t>
            </a:r>
            <a:r>
              <a:rPr lang="en-US" sz="2000" dirty="0" smtClean="0"/>
              <a:t>:</a:t>
            </a:r>
          </a:p>
          <a:p>
            <a:pPr marL="1028700" indent="-342900">
              <a:buSzPct val="100000"/>
              <a:buFont typeface="+mj-lt"/>
              <a:buAutoNum type="arabicPeriod"/>
              <a:tabLst>
                <a:tab pos="857250" algn="l"/>
              </a:tabLst>
              <a:defRPr/>
            </a:pPr>
            <a:r>
              <a:rPr lang="en-US" sz="2000" b="1" dirty="0" smtClean="0"/>
              <a:t>Refugees </a:t>
            </a:r>
            <a:r>
              <a:rPr lang="en-US" sz="2000" b="1" dirty="0"/>
              <a:t>and </a:t>
            </a:r>
            <a:r>
              <a:rPr lang="en-US" sz="2000" b="1" dirty="0" smtClean="0"/>
              <a:t>Asylees:</a:t>
            </a:r>
            <a:r>
              <a:rPr lang="en-US" sz="2000" dirty="0" smtClean="0"/>
              <a:t> legible copy of both sides of I-94 </a:t>
            </a:r>
            <a:r>
              <a:rPr lang="en-US" sz="2000" dirty="0"/>
              <a:t>card, or a copy of the </a:t>
            </a:r>
            <a:r>
              <a:rPr lang="en-US" sz="2000" dirty="0" smtClean="0"/>
              <a:t>asylum </a:t>
            </a:r>
            <a:r>
              <a:rPr lang="en-US" sz="2000" dirty="0"/>
              <a:t>grant </a:t>
            </a:r>
            <a:r>
              <a:rPr lang="en-US" sz="2000" dirty="0" smtClean="0"/>
              <a:t>	letter or </a:t>
            </a:r>
            <a:r>
              <a:rPr lang="en-US" sz="2000" dirty="0"/>
              <a:t>immigration judge </a:t>
            </a:r>
            <a:r>
              <a:rPr lang="en-US" sz="2000" dirty="0" smtClean="0"/>
              <a:t>letter </a:t>
            </a:r>
          </a:p>
          <a:p>
            <a:pPr marL="1028700" indent="-342900">
              <a:buSzPct val="100000"/>
              <a:buFont typeface="+mj-lt"/>
              <a:buAutoNum type="arabicPeriod"/>
              <a:tabLst>
                <a:tab pos="857250" algn="l"/>
              </a:tabLst>
              <a:defRPr/>
            </a:pPr>
            <a:r>
              <a:rPr lang="en-US" sz="2000" b="1" dirty="0" smtClean="0"/>
              <a:t>Permanent </a:t>
            </a:r>
            <a:r>
              <a:rPr lang="en-US" sz="2000" b="1" dirty="0"/>
              <a:t>Residents: </a:t>
            </a:r>
            <a:r>
              <a:rPr lang="en-US" sz="2000" dirty="0"/>
              <a:t>Legible copy of both sides of </a:t>
            </a:r>
            <a:r>
              <a:rPr lang="en-US" sz="2000" dirty="0" smtClean="0"/>
              <a:t>I-551 </a:t>
            </a:r>
            <a:r>
              <a:rPr lang="en-US" sz="2000" dirty="0"/>
              <a:t>or I-151  </a:t>
            </a:r>
            <a:r>
              <a:rPr lang="en-US" sz="2000" dirty="0" smtClean="0"/>
              <a:t>(</a:t>
            </a:r>
            <a:r>
              <a:rPr lang="en-US" sz="2000" dirty="0"/>
              <a:t>Permanent Resident Card – Green Card), </a:t>
            </a:r>
            <a:r>
              <a:rPr lang="en-US" sz="2000" dirty="0" smtClean="0"/>
              <a:t>or </a:t>
            </a:r>
            <a:r>
              <a:rPr lang="en-US" sz="2000" dirty="0"/>
              <a:t>any temporary proof of </a:t>
            </a:r>
            <a:r>
              <a:rPr lang="en-US" sz="2000" dirty="0" smtClean="0"/>
              <a:t>	permanent </a:t>
            </a:r>
            <a:r>
              <a:rPr lang="en-US" sz="2000" dirty="0"/>
              <a:t>resident status </a:t>
            </a:r>
            <a:r>
              <a:rPr lang="en-US" sz="2000" dirty="0" smtClean="0"/>
              <a:t>issued </a:t>
            </a:r>
            <a:r>
              <a:rPr lang="en-US" sz="2000" dirty="0"/>
              <a:t>by the Department of Homeland </a:t>
            </a:r>
            <a:r>
              <a:rPr lang="en-US" sz="2000" dirty="0" smtClean="0"/>
              <a:t>Security’s </a:t>
            </a:r>
            <a:r>
              <a:rPr lang="en-US" sz="2000" dirty="0"/>
              <a:t>USCIS </a:t>
            </a:r>
            <a:endParaRPr lang="en-US" sz="2000" dirty="0" smtClean="0"/>
          </a:p>
          <a:p>
            <a:pPr marL="1028700" indent="-342900">
              <a:buSzPct val="100000"/>
              <a:buFont typeface="+mj-lt"/>
              <a:buAutoNum type="arabicPeriod"/>
              <a:tabLst>
                <a:tab pos="857250" algn="l"/>
              </a:tabLst>
              <a:defRPr/>
            </a:pPr>
            <a:r>
              <a:rPr lang="en-US" sz="2000" b="1" dirty="0" smtClean="0"/>
              <a:t>U.S</a:t>
            </a:r>
            <a:r>
              <a:rPr lang="en-US" sz="2000" b="1" dirty="0"/>
              <a:t>. Citizens: </a:t>
            </a:r>
            <a:r>
              <a:rPr lang="en-US" sz="2000" dirty="0"/>
              <a:t>legible copy of the filer’s U.S. </a:t>
            </a:r>
            <a:r>
              <a:rPr lang="en-US" sz="2000" dirty="0" smtClean="0"/>
              <a:t>Passport</a:t>
            </a:r>
            <a:r>
              <a:rPr lang="en-US" sz="2000" b="1" dirty="0" smtClean="0"/>
              <a:t>  </a:t>
            </a:r>
            <a:r>
              <a:rPr lang="en-US" sz="2000" dirty="0"/>
              <a:t>or </a:t>
            </a:r>
            <a:r>
              <a:rPr lang="en-US" sz="2000" dirty="0" smtClean="0"/>
              <a:t>Naturalization </a:t>
            </a:r>
            <a:r>
              <a:rPr lang="en-US" sz="2000" dirty="0"/>
              <a:t>Certificate  </a:t>
            </a:r>
            <a:endParaRPr lang="en-US" sz="2000" dirty="0" smtClean="0"/>
          </a:p>
          <a:p>
            <a:pPr marL="0" indent="0">
              <a:buNone/>
              <a:defRPr/>
            </a:pPr>
            <a:endParaRPr lang="en-US" sz="2000" dirty="0" smtClean="0"/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Proof </a:t>
            </a:r>
            <a:r>
              <a:rPr lang="en-US" sz="3200" dirty="0"/>
              <a:t>of </a:t>
            </a:r>
            <a:r>
              <a:rPr lang="en-US" sz="3200" dirty="0" smtClean="0"/>
              <a:t>Status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Important </a:t>
            </a:r>
            <a:r>
              <a:rPr lang="en-US" sz="5100" u="sng" dirty="0" smtClean="0"/>
              <a:t>new role</a:t>
            </a:r>
            <a:r>
              <a:rPr lang="en-US" sz="5100" dirty="0" smtClean="0"/>
              <a:t> for local resettlement offices</a:t>
            </a:r>
          </a:p>
          <a:p>
            <a:endParaRPr lang="en-US" sz="5100" dirty="0" smtClean="0"/>
          </a:p>
          <a:p>
            <a:r>
              <a:rPr lang="en-US" sz="5100" dirty="0" smtClean="0"/>
              <a:t>Old </a:t>
            </a:r>
            <a:r>
              <a:rPr lang="en-US" sz="5100" dirty="0"/>
              <a:t>P-3 program was suspended because of significant amount of </a:t>
            </a:r>
            <a:r>
              <a:rPr lang="en-US" sz="5100" u="sng" dirty="0"/>
              <a:t>documented </a:t>
            </a:r>
            <a:r>
              <a:rPr lang="en-US" sz="5100" u="sng" dirty="0" smtClean="0"/>
              <a:t>fraud</a:t>
            </a:r>
            <a:endParaRPr lang="en-US" sz="5100" dirty="0" smtClean="0"/>
          </a:p>
          <a:p>
            <a:pPr>
              <a:buNone/>
            </a:pPr>
            <a:endParaRPr lang="en-US" sz="5100" dirty="0"/>
          </a:p>
          <a:p>
            <a:r>
              <a:rPr lang="en-US" sz="5100" dirty="0"/>
              <a:t>Counseling is one key for ensuring the integrity of the new AOR and P-3 </a:t>
            </a:r>
            <a:r>
              <a:rPr lang="en-US" sz="5100" dirty="0" smtClean="0"/>
              <a:t>process</a:t>
            </a:r>
          </a:p>
          <a:p>
            <a:pPr marL="109728" indent="0">
              <a:buNone/>
            </a:pPr>
            <a:endParaRPr lang="en-US" sz="5100" dirty="0"/>
          </a:p>
          <a:p>
            <a:r>
              <a:rPr lang="en-US" sz="5100" dirty="0"/>
              <a:t>Anchors must understand:</a:t>
            </a:r>
          </a:p>
          <a:p>
            <a:pPr lvl="1"/>
            <a:r>
              <a:rPr lang="en-US" sz="5100" dirty="0"/>
              <a:t>Implications of providing false information</a:t>
            </a:r>
          </a:p>
          <a:p>
            <a:pPr lvl="1"/>
            <a:r>
              <a:rPr lang="en-US" sz="5100" dirty="0"/>
              <a:t>What is DNA, and how will it be used in the process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Counseling: Key to the New </a:t>
            </a:r>
            <a:r>
              <a:rPr lang="en-US" sz="3200" dirty="0" smtClean="0"/>
              <a:t>Process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931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DNA testing required between US anchors and all overseas biological children and/or parents claimed in the AOR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DNA testing will NOT be required to verify relationships between overseas relatives for the purpose of accessing USRAP via P-3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Counseling: Who will be Tested?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572000"/>
          </a:xfrm>
        </p:spPr>
        <p:txBody>
          <a:bodyPr rtlCol="0">
            <a:normAutofit fontScale="47500" lnSpcReduction="20000"/>
          </a:bodyPr>
          <a:lstStyle/>
          <a:p>
            <a:pPr lvl="0">
              <a:buClr>
                <a:srgbClr val="2DA2BF"/>
              </a:buClr>
            </a:pPr>
            <a:r>
              <a:rPr lang="en-US" sz="4900" dirty="0" smtClean="0"/>
              <a:t>An AOR is prepared by a filer with assistance from a local resettlement agency. The local resettlement agency not to distribute blank AOR copies through the community (a check list of required documents/information recommended)</a:t>
            </a:r>
          </a:p>
          <a:p>
            <a:pPr marL="109728" lvl="0" indent="0">
              <a:buClr>
                <a:srgbClr val="2DA2BF"/>
              </a:buClr>
              <a:buNone/>
            </a:pPr>
            <a:endParaRPr lang="en-US" sz="4900" dirty="0" smtClean="0"/>
          </a:p>
          <a:p>
            <a:pPr lvl="0">
              <a:buClr>
                <a:srgbClr val="2DA2BF"/>
              </a:buClr>
            </a:pPr>
            <a:r>
              <a:rPr lang="en-US" sz="4900" dirty="0" smtClean="0"/>
              <a:t>Qualifications for filers :</a:t>
            </a:r>
            <a:endParaRPr lang="en-US" sz="4900" dirty="0"/>
          </a:p>
          <a:p>
            <a:pPr marL="1028700" indent="-4000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400" dirty="0" smtClean="0"/>
              <a:t>Must be 18 years of age</a:t>
            </a:r>
          </a:p>
          <a:p>
            <a:pPr marL="1028700" indent="-4000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400" dirty="0"/>
              <a:t>A</a:t>
            </a:r>
            <a:r>
              <a:rPr lang="en-US" sz="4400" dirty="0" smtClean="0"/>
              <a:t>dmitted to the United States as a refugee or granted asylum in the United States no more than five years prior to the filing of the AOR</a:t>
            </a:r>
          </a:p>
          <a:p>
            <a:pPr marL="1028700" indent="-4000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400" dirty="0" smtClean="0"/>
              <a:t>Have a legal immigration status in the United States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4900" dirty="0"/>
          </a:p>
          <a:p>
            <a:pPr lvl="0">
              <a:buClr>
                <a:srgbClr val="2DA2BF"/>
              </a:buClr>
            </a:pPr>
            <a:r>
              <a:rPr lang="en-US" sz="4900" dirty="0" smtClean="0"/>
              <a:t>Nationalities of AOR filers/Beneficiaries (designated by DOS/PRM every Fiscal Year)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600" dirty="0" smtClean="0"/>
              <a:t>Form </a:t>
            </a:r>
            <a:r>
              <a:rPr lang="en-US" sz="3600" dirty="0"/>
              <a:t>Preparation and Anchor Qualifications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25000" lnSpcReduction="20000"/>
          </a:bodyPr>
          <a:lstStyle/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>
              <a:buSzPct val="115000"/>
              <a:defRPr/>
            </a:pPr>
            <a:r>
              <a:rPr lang="en-US" sz="7200" b="1" dirty="0" smtClean="0"/>
              <a:t>Qualifying </a:t>
            </a:r>
            <a:r>
              <a:rPr lang="en-US" sz="7200" b="1" dirty="0"/>
              <a:t>Family Members</a:t>
            </a:r>
            <a:r>
              <a:rPr lang="en-US" sz="7200" dirty="0"/>
              <a:t> -  QFMs (Please list them in Section II Type A) - Spouses, unmarried children under 21, and </a:t>
            </a:r>
            <a:r>
              <a:rPr lang="en-US" sz="7200" dirty="0" smtClean="0"/>
              <a:t>parents of the filer</a:t>
            </a:r>
          </a:p>
          <a:p>
            <a:pPr marL="109728" indent="0">
              <a:buSzPct val="115000"/>
              <a:buNone/>
              <a:defRPr/>
            </a:pPr>
            <a:endParaRPr lang="en-US" sz="7200" dirty="0" smtClean="0"/>
          </a:p>
          <a:p>
            <a:pPr>
              <a:buSzPct val="115000"/>
              <a:defRPr/>
            </a:pPr>
            <a:r>
              <a:rPr lang="en-US" sz="7200" b="1" dirty="0" smtClean="0"/>
              <a:t>Derivatives</a:t>
            </a:r>
            <a:r>
              <a:rPr lang="en-US" sz="7200" dirty="0" smtClean="0"/>
              <a:t> </a:t>
            </a:r>
            <a:r>
              <a:rPr lang="en-US" sz="7200" dirty="0"/>
              <a:t>(Please list them in Section II Type B): Spouses, unmarried children under 21, and parents  of Qualifying Family </a:t>
            </a:r>
            <a:r>
              <a:rPr lang="en-US" sz="7200" dirty="0" smtClean="0"/>
              <a:t>Members</a:t>
            </a:r>
          </a:p>
          <a:p>
            <a:pPr marL="109728" indent="0">
              <a:buNone/>
              <a:defRPr/>
            </a:pPr>
            <a:endParaRPr lang="en-US" sz="7200" dirty="0"/>
          </a:p>
          <a:p>
            <a:pPr>
              <a:buSzPct val="115000"/>
              <a:defRPr/>
            </a:pPr>
            <a:r>
              <a:rPr lang="en-US" sz="7200" b="1" dirty="0" smtClean="0"/>
              <a:t>Add-Ons</a:t>
            </a:r>
            <a:r>
              <a:rPr lang="en-US" sz="7200" dirty="0" smtClean="0"/>
              <a:t> </a:t>
            </a:r>
            <a:r>
              <a:rPr lang="en-US" sz="7200" dirty="0"/>
              <a:t>(Please list them in Section II Type C): On a case-by-case basis, an individual may also be considered qualified to apply </a:t>
            </a:r>
            <a:r>
              <a:rPr lang="en-US" sz="7200" dirty="0" smtClean="0"/>
              <a:t>for admissions </a:t>
            </a:r>
            <a:r>
              <a:rPr lang="en-US" sz="7200" dirty="0"/>
              <a:t>in connection with a QFM, if that individual</a:t>
            </a:r>
            <a:r>
              <a:rPr lang="en-US" sz="7200" dirty="0" smtClean="0"/>
              <a:t>:</a:t>
            </a:r>
          </a:p>
          <a:p>
            <a:pPr>
              <a:buSzPct val="115000"/>
              <a:defRPr/>
            </a:pPr>
            <a:endParaRPr lang="en-US" sz="7200" dirty="0"/>
          </a:p>
          <a:p>
            <a:pPr marL="1028700" indent="-342900">
              <a:buSzPct val="100000"/>
              <a:buFont typeface="+mj-lt"/>
              <a:buAutoNum type="arabicPeriod"/>
              <a:defRPr/>
            </a:pPr>
            <a:r>
              <a:rPr lang="en-US" sz="7200" dirty="0" smtClean="0"/>
              <a:t>Lived </a:t>
            </a:r>
            <a:r>
              <a:rPr lang="en-US" sz="7200" dirty="0"/>
              <a:t>in the same household as the QFM in the country </a:t>
            </a:r>
            <a:r>
              <a:rPr lang="en-US" sz="7200" dirty="0" smtClean="0"/>
              <a:t>	</a:t>
            </a:r>
          </a:p>
          <a:p>
            <a:pPr marL="1028700" indent="-342900">
              <a:buSzPct val="100000"/>
              <a:buNone/>
              <a:defRPr/>
            </a:pPr>
            <a:r>
              <a:rPr lang="en-US" sz="7200" dirty="0"/>
              <a:t>	</a:t>
            </a:r>
            <a:r>
              <a:rPr lang="en-US" sz="7200" dirty="0" smtClean="0"/>
              <a:t>of nationality </a:t>
            </a:r>
            <a:r>
              <a:rPr lang="en-US" sz="7200" dirty="0"/>
              <a:t>or, if </a:t>
            </a:r>
            <a:r>
              <a:rPr lang="en-US" sz="7200" dirty="0" smtClean="0"/>
              <a:t>stateless</a:t>
            </a:r>
            <a:r>
              <a:rPr lang="en-US" sz="7200" dirty="0"/>
              <a:t>, last habitual residence, </a:t>
            </a:r>
            <a:r>
              <a:rPr lang="en-US" sz="7200" dirty="0" smtClean="0"/>
              <a:t>AND</a:t>
            </a:r>
          </a:p>
          <a:p>
            <a:pPr marL="1028700" indent="-342900">
              <a:buSzPct val="100000"/>
              <a:buFont typeface="+mj-lt"/>
              <a:buAutoNum type="arabicPeriod"/>
              <a:defRPr/>
            </a:pPr>
            <a:endParaRPr lang="en-US" sz="7200" dirty="0" smtClean="0"/>
          </a:p>
          <a:p>
            <a:pPr marL="1028700" indent="-342900">
              <a:buSzPct val="100000"/>
              <a:buFont typeface="+mj-lt"/>
              <a:buAutoNum type="arabicPeriod" startAt="2"/>
              <a:defRPr/>
            </a:pPr>
            <a:r>
              <a:rPr lang="en-US" sz="7200" dirty="0" smtClean="0"/>
              <a:t>Part </a:t>
            </a:r>
            <a:r>
              <a:rPr lang="en-US" sz="7200" dirty="0"/>
              <a:t>of the same economic unit as the QFM, or, if </a:t>
            </a:r>
            <a:r>
              <a:rPr lang="en-US" sz="7200" dirty="0" smtClean="0"/>
              <a:t>stateless</a:t>
            </a:r>
            <a:r>
              <a:rPr lang="en-US" sz="7200" dirty="0"/>
              <a:t>, </a:t>
            </a:r>
            <a:r>
              <a:rPr lang="en-US" sz="7200" dirty="0" smtClean="0"/>
              <a:t>last habitual residence</a:t>
            </a:r>
            <a:r>
              <a:rPr lang="en-US" sz="7200" dirty="0"/>
              <a:t>, </a:t>
            </a:r>
            <a:r>
              <a:rPr lang="en-US" sz="7200" dirty="0" smtClean="0"/>
              <a:t>AND</a:t>
            </a:r>
          </a:p>
          <a:p>
            <a:pPr marL="1028700" indent="-342900">
              <a:buSzPct val="100000"/>
              <a:buFont typeface="+mj-lt"/>
              <a:buAutoNum type="arabicPeriod" startAt="2"/>
              <a:defRPr/>
            </a:pPr>
            <a:endParaRPr lang="en-US" sz="7200" dirty="0"/>
          </a:p>
          <a:p>
            <a:pPr marL="1028700" indent="-342900">
              <a:buSzPct val="100000"/>
              <a:buFont typeface="+mj-lt"/>
              <a:buAutoNum type="arabicPeriod" startAt="2"/>
              <a:defRPr/>
            </a:pPr>
            <a:r>
              <a:rPr lang="en-US" sz="7200" dirty="0" smtClean="0"/>
              <a:t>Demonstrates </a:t>
            </a:r>
            <a:r>
              <a:rPr lang="en-US" sz="7200" dirty="0"/>
              <a:t>exceptional and compelling humanitarian </a:t>
            </a:r>
            <a:r>
              <a:rPr lang="en-US" sz="7200" dirty="0" smtClean="0"/>
              <a:t>circumstances </a:t>
            </a:r>
            <a:r>
              <a:rPr lang="en-US" sz="7200" dirty="0"/>
              <a:t>that </a:t>
            </a:r>
            <a:r>
              <a:rPr lang="en-US" sz="7200" dirty="0" smtClean="0"/>
              <a:t>justify </a:t>
            </a:r>
            <a:r>
              <a:rPr lang="en-US" sz="7200" dirty="0"/>
              <a:t>his/her inclusion on the QFM’s </a:t>
            </a:r>
            <a:r>
              <a:rPr lang="en-US" sz="7200" dirty="0" smtClean="0"/>
              <a:t>case.</a:t>
            </a:r>
          </a:p>
          <a:p>
            <a:pPr marL="742950" indent="-742950">
              <a:buSzPct val="100000"/>
              <a:buFont typeface="+mj-lt"/>
              <a:buAutoNum type="arabicPeriod" startAt="2"/>
              <a:defRPr/>
            </a:pPr>
            <a:endParaRPr lang="en-US" sz="72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4200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Qualifying Relationships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 fontScale="47500" lnSpcReduction="20000"/>
          </a:bodyPr>
          <a:lstStyle/>
          <a:p>
            <a:pPr>
              <a:defRPr/>
            </a:pPr>
            <a:r>
              <a:rPr lang="en-US" sz="3600" dirty="0" smtClean="0"/>
              <a:t>The </a:t>
            </a:r>
            <a:r>
              <a:rPr lang="en-US" sz="3600" dirty="0"/>
              <a:t>relationship between the filer and QFM must have existed on the date the filer was admitted to the Unites </a:t>
            </a:r>
            <a:r>
              <a:rPr lang="en-US" sz="3600" dirty="0" smtClean="0"/>
              <a:t>States</a:t>
            </a:r>
          </a:p>
          <a:p>
            <a:pPr marL="0" indent="0">
              <a:buNone/>
              <a:defRPr/>
            </a:pPr>
            <a:r>
              <a:rPr lang="en-US" sz="3600" dirty="0" smtClean="0"/>
              <a:t> </a:t>
            </a:r>
          </a:p>
          <a:p>
            <a:pPr>
              <a:defRPr/>
            </a:pPr>
            <a:r>
              <a:rPr lang="en-US" sz="3600" dirty="0" smtClean="0"/>
              <a:t>If a child was </a:t>
            </a:r>
            <a:r>
              <a:rPr lang="en-US" sz="3600" dirty="0"/>
              <a:t>conceived but not yet born on the date of filer’s admittance to the United </a:t>
            </a:r>
            <a:r>
              <a:rPr lang="en-US" sz="3600" dirty="0" smtClean="0"/>
              <a:t>States, the mother </a:t>
            </a:r>
            <a:r>
              <a:rPr lang="en-US" sz="3600" dirty="0"/>
              <a:t>of that child is not a QFM unless married to the filer when admitted to the Unites States as a refugee, or granted asylum in the United </a:t>
            </a:r>
            <a:r>
              <a:rPr lang="en-US" sz="3600" dirty="0" smtClean="0"/>
              <a:t>States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3600" dirty="0"/>
              <a:t>The marriage creating a stepparent or stepchild relationship must have occurred before the child’s 18</a:t>
            </a:r>
            <a:r>
              <a:rPr lang="en-US" sz="3600" baseline="30000" dirty="0"/>
              <a:t>th</a:t>
            </a:r>
            <a:r>
              <a:rPr lang="en-US" sz="3600" dirty="0"/>
              <a:t> </a:t>
            </a:r>
            <a:r>
              <a:rPr lang="en-US" sz="3600" dirty="0" smtClean="0"/>
              <a:t>birthday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3600" dirty="0"/>
              <a:t>Adopted </a:t>
            </a:r>
            <a:r>
              <a:rPr lang="en-US" sz="3600" dirty="0" smtClean="0"/>
              <a:t>Children </a:t>
            </a:r>
            <a:r>
              <a:rPr lang="en-US" sz="3600" dirty="0"/>
              <a:t>must have been in the legal custody of and resided with the adopting parent or parents for at least 2 years, </a:t>
            </a:r>
            <a:r>
              <a:rPr lang="en-US" sz="3600" b="1" dirty="0" smtClean="0"/>
              <a:t>And</a:t>
            </a:r>
          </a:p>
          <a:p>
            <a:pPr>
              <a:defRPr/>
            </a:pPr>
            <a:endParaRPr lang="en-US" sz="3600" b="1" dirty="0"/>
          </a:p>
          <a:p>
            <a:pPr>
              <a:defRPr/>
            </a:pPr>
            <a:r>
              <a:rPr lang="en-US" sz="3600" dirty="0"/>
              <a:t>Been legally adopted before their 16</a:t>
            </a:r>
            <a:r>
              <a:rPr lang="en-US" sz="3600" baseline="30000" dirty="0"/>
              <a:t>th</a:t>
            </a:r>
            <a:r>
              <a:rPr lang="en-US" sz="3600" dirty="0"/>
              <a:t> birthday, </a:t>
            </a:r>
            <a:r>
              <a:rPr lang="en-US" sz="3600" b="1" dirty="0" smtClean="0"/>
              <a:t>OR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3600" dirty="0"/>
              <a:t>Be natural sibling of a child described above and been adopted themselves before their 18</a:t>
            </a:r>
            <a:r>
              <a:rPr lang="en-US" sz="3600" baseline="30000" dirty="0"/>
              <a:t>th</a:t>
            </a:r>
            <a:r>
              <a:rPr lang="en-US" sz="3600" dirty="0"/>
              <a:t> birthday</a:t>
            </a:r>
            <a:r>
              <a:rPr lang="en-US" sz="3600" dirty="0" smtClean="0"/>
              <a:t>.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3600" dirty="0"/>
              <a:t>Children/stepchildren/adopted children to be considered QFMs, they must be unmarried and under 21 years of age when the AOR is filed</a:t>
            </a:r>
            <a:r>
              <a:rPr lang="en-US" sz="3600" dirty="0" smtClean="0"/>
              <a:t>,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Note on Relationships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If filing for adopted child, copy of the legal adoption </a:t>
            </a:r>
            <a:r>
              <a:rPr lang="en-US" sz="2800" dirty="0" smtClean="0"/>
              <a:t>document </a:t>
            </a:r>
            <a:r>
              <a:rPr lang="en-US" sz="2800" dirty="0"/>
              <a:t>must be provided.</a:t>
            </a:r>
          </a:p>
          <a:p>
            <a:endParaRPr lang="en-US" sz="2800" dirty="0" smtClean="0"/>
          </a:p>
          <a:p>
            <a:pPr marL="109728" indent="0">
              <a:buNone/>
            </a:pPr>
            <a:endParaRPr lang="en-US" sz="2800" dirty="0" smtClean="0"/>
          </a:p>
          <a:p>
            <a:r>
              <a:rPr lang="en-US" sz="2800" dirty="0" smtClean="0"/>
              <a:t>Supporting </a:t>
            </a:r>
            <a:r>
              <a:rPr lang="en-US" sz="2800" dirty="0"/>
              <a:t>documents are welcome: </a:t>
            </a:r>
            <a:endParaRPr lang="en-US" sz="2800" dirty="0" smtClean="0"/>
          </a:p>
          <a:p>
            <a:pPr marL="342900" indent="0">
              <a:buNone/>
            </a:pPr>
            <a:r>
              <a:rPr lang="en-US" sz="2800" dirty="0" smtClean="0"/>
              <a:t>e.g</a:t>
            </a:r>
            <a:r>
              <a:rPr lang="en-US" sz="2800" dirty="0"/>
              <a:t>., Marriage Certificates, Birth </a:t>
            </a:r>
            <a:r>
              <a:rPr lang="en-US" sz="2800" dirty="0" smtClean="0"/>
              <a:t>Certificates</a:t>
            </a:r>
            <a:r>
              <a:rPr lang="en-US" sz="2800" dirty="0"/>
              <a:t>, etc.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Other Important Documents</a:t>
            </a:r>
          </a:p>
        </p:txBody>
      </p:sp>
    </p:spTree>
    <p:extLst>
      <p:ext uri="{BB962C8B-B14F-4D97-AF65-F5344CB8AC3E}">
        <p14:creationId xmlns:p14="http://schemas.microsoft.com/office/powerpoint/2010/main" val="199198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Words>1019</Words>
  <Application>Microsoft Office PowerPoint</Application>
  <PresentationFormat>On-screen Show (4:3)</PresentationFormat>
  <Paragraphs>129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Introduction to P-3 and the New AOR</vt:lpstr>
      <vt:lpstr>The New P-3 Program</vt:lpstr>
      <vt:lpstr>Proof of Status</vt:lpstr>
      <vt:lpstr>Counseling: Key to the New Process</vt:lpstr>
      <vt:lpstr>Counseling: Who will be Tested?</vt:lpstr>
      <vt:lpstr> Form Preparation and Anchor Qualifications </vt:lpstr>
      <vt:lpstr>Qualifying Relationships</vt:lpstr>
      <vt:lpstr>Note on Relationships</vt:lpstr>
      <vt:lpstr>Other Important Documents</vt:lpstr>
      <vt:lpstr>P-3 compared to I-730 (Visa 92/93)</vt:lpstr>
      <vt:lpstr>Counseling: Initiating DNA Testing</vt:lpstr>
      <vt:lpstr>Counseling: DNA Results (Cont’d)</vt:lpstr>
      <vt:lpstr>Counseling: Reimbursement Policy</vt:lpstr>
      <vt:lpstr>Counseling: Review of Key Messages</vt:lpstr>
    </vt:vector>
  </TitlesOfParts>
  <Company>Church World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What is P-3?</dc:title>
  <dc:creator>IRPROGRAM</dc:creator>
  <cp:lastModifiedBy>Sarah Brenes</cp:lastModifiedBy>
  <cp:revision>109</cp:revision>
  <dcterms:created xsi:type="dcterms:W3CDTF">2012-08-10T16:21:16Z</dcterms:created>
  <dcterms:modified xsi:type="dcterms:W3CDTF">2019-08-06T14:31:27Z</dcterms:modified>
</cp:coreProperties>
</file>